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59" r:id="rId4"/>
    <p:sldId id="260" r:id="rId5"/>
    <p:sldId id="261" r:id="rId6"/>
    <p:sldId id="268" r:id="rId7"/>
    <p:sldId id="262" r:id="rId8"/>
    <p:sldId id="263" r:id="rId9"/>
    <p:sldId id="269" r:id="rId10"/>
    <p:sldId id="265" r:id="rId11"/>
    <p:sldId id="266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102193-7A05-4650-9736-D4767022DCB1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92D181-3588-43D6-A75D-29BD4F233C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BA26-F2B9-46A6-95F2-03B8DCF14C9C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9580-129E-4DE6-ADB8-A38DB7240E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BA26-F2B9-46A6-95F2-03B8DCF14C9C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9580-129E-4DE6-ADB8-A38DB7240E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BA26-F2B9-46A6-95F2-03B8DCF14C9C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9580-129E-4DE6-ADB8-A38DB7240E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BA26-F2B9-46A6-95F2-03B8DCF14C9C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9580-129E-4DE6-ADB8-A38DB7240E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BA26-F2B9-46A6-95F2-03B8DCF14C9C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9580-129E-4DE6-ADB8-A38DB7240E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BA26-F2B9-46A6-95F2-03B8DCF14C9C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9580-129E-4DE6-ADB8-A38DB7240E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BA26-F2B9-46A6-95F2-03B8DCF14C9C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9580-129E-4DE6-ADB8-A38DB7240E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BA26-F2B9-46A6-95F2-03B8DCF14C9C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9580-129E-4DE6-ADB8-A38DB7240E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BA26-F2B9-46A6-95F2-03B8DCF14C9C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9580-129E-4DE6-ADB8-A38DB7240E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BA26-F2B9-46A6-95F2-03B8DCF14C9C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9580-129E-4DE6-ADB8-A38DB7240E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BA26-F2B9-46A6-95F2-03B8DCF14C9C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39580-129E-4DE6-ADB8-A38DB7240E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ABA26-F2B9-46A6-95F2-03B8DCF14C9C}" type="datetimeFigureOut">
              <a:rPr lang="ru-RU" smtClean="0"/>
              <a:pPr/>
              <a:t>09.01.2017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39580-129E-4DE6-ADB8-A38DB7240E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7;&#1086;&#1089;&#1074;&#1103;&#1097;&#1077;&#1085;&#1080;&#1077;%20&#1074;%20&#1093;&#1080;&#1084;&#1080;&#1082;&#1080;\8f3943ca8ecf.mp3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7;&#1086;&#1089;&#1074;&#1103;&#1097;&#1077;&#1085;&#1080;&#1077;%20&#1074;%20&#1093;&#1080;&#1084;&#1080;&#1082;&#1080;\8f3943ca8ecf.mp3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7;&#1086;&#1089;&#1074;&#1103;&#1097;&#1077;&#1085;&#1080;&#1077;%20&#1074;%20&#1093;&#1080;&#1084;&#1080;&#1082;&#1080;\8f3943ca8ecf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87;&#1086;&#1089;&#1074;&#1103;&#1097;&#1077;&#1085;&#1080;&#1077;%20&#1074;%20&#1093;&#1080;&#1084;&#1080;&#1082;&#1080;\8f3943ca8ecf.mp3" TargetMode="External"/><Relationship Id="rId6" Type="http://schemas.openxmlformats.org/officeDocument/2006/relationships/image" Target="../media/image7.jpeg"/><Relationship Id="rId11" Type="http://schemas.openxmlformats.org/officeDocument/2006/relationships/image" Target="../media/image3.pn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1" y="1428736"/>
            <a:ext cx="7715304" cy="3046988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Посвящение в   химики</a:t>
            </a:r>
            <a:endParaRPr lang="ru-RU" sz="96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214290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Конкурс  №5.       Химические уравнения.</a:t>
            </a:r>
            <a:endParaRPr lang="ru-RU" dirty="0"/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214282" y="642918"/>
            <a:ext cx="871543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Расставить коэффициенты в уравнениях химических реакций: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А)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Na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+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Cl</a:t>
            </a:r>
            <a:r>
              <a:rPr kumimoji="0" lang="ru-RU" sz="2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=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NaCl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K +O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= K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O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Al +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HCl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= AlCl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+ H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2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285720" y="3323986"/>
            <a:ext cx="328614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+mj-lt"/>
                <a:ea typeface="Calibri" pitchFamily="34" charset="0"/>
                <a:cs typeface="Times New Roman" pitchFamily="18" charset="0"/>
              </a:rPr>
              <a:t>Б) 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Fe + O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= Fe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3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KClO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=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KCl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+ O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+ Br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=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HBr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4143372" y="3323986"/>
            <a:ext cx="421484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В)  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Al + O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= Al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3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Zn +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HCl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= ZnCl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+H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CO + O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= CO</a:t>
            </a:r>
            <a:r>
              <a:rPr kumimoji="0" lang="en-US" sz="2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2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6" name="8f3943ca8ecf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072462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3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285728"/>
            <a:ext cx="67151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Конкурс  №6.  Крестики – нолики   </a:t>
            </a:r>
            <a:endParaRPr lang="ru-RU" sz="28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42977" y="1500173"/>
          <a:ext cx="2286016" cy="1928826"/>
        </p:xfrm>
        <a:graphic>
          <a:graphicData uri="http://schemas.openxmlformats.org/drawingml/2006/table">
            <a:tbl>
              <a:tblPr/>
              <a:tblGrid>
                <a:gridCol w="744426"/>
                <a:gridCol w="770795"/>
                <a:gridCol w="770795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Calibri"/>
                          <a:cs typeface="Times New Roman"/>
                        </a:rPr>
                        <a:t>Cu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Al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42910" y="1000108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А) Зачеркните  металлы</a:t>
            </a:r>
            <a:endParaRPr lang="ru-RU" b="1" i="1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286381" y="1500175"/>
          <a:ext cx="2286016" cy="1928826"/>
        </p:xfrm>
        <a:graphic>
          <a:graphicData uri="http://schemas.openxmlformats.org/drawingml/2006/table">
            <a:tbl>
              <a:tblPr/>
              <a:tblGrid>
                <a:gridCol w="744426"/>
                <a:gridCol w="770795"/>
                <a:gridCol w="770795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Cu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Fe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Al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86380" y="928670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Б) Зачеркните неметаллы</a:t>
            </a:r>
            <a:endParaRPr lang="ru-RU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3143240" y="4071942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В) Зачеркните  металлы</a:t>
            </a:r>
            <a:endParaRPr lang="ru-RU" b="1" i="1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449637" y="4500571"/>
          <a:ext cx="2244725" cy="1857388"/>
        </p:xfrm>
        <a:graphic>
          <a:graphicData uri="http://schemas.openxmlformats.org/drawingml/2006/table">
            <a:tbl>
              <a:tblPr/>
              <a:tblGrid>
                <a:gridCol w="733425"/>
                <a:gridCol w="755650"/>
                <a:gridCol w="755650"/>
              </a:tblGrid>
              <a:tr h="6114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Mg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4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Calibri"/>
                          <a:cs typeface="Times New Roman"/>
                        </a:rPr>
                        <a:t>Ca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Zn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" name="8f3943ca8ecf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14390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31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428604"/>
            <a:ext cx="8072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Демонстрация </a:t>
            </a:r>
            <a:r>
              <a:rPr lang="ru-RU" dirty="0" err="1" smtClean="0"/>
              <a:t>видеоопыта</a:t>
            </a:r>
            <a:r>
              <a:rPr lang="ru-RU" dirty="0" smtClean="0"/>
              <a:t> </a:t>
            </a:r>
            <a:r>
              <a:rPr lang="ru-RU" dirty="0" smtClean="0"/>
              <a:t>«Опыты </a:t>
            </a:r>
            <a:r>
              <a:rPr lang="ru-RU" dirty="0" smtClean="0"/>
              <a:t>с оксидом хрома(</a:t>
            </a:r>
            <a:r>
              <a:rPr lang="en-US" dirty="0" smtClean="0"/>
              <a:t>III</a:t>
            </a:r>
            <a:r>
              <a:rPr lang="en-US" dirty="0" smtClean="0"/>
              <a:t>)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42844" y="571480"/>
            <a:ext cx="8858312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Другого ничего в природе нет</a:t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Ни здесь, ни там в космических глубинах.</a:t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Все - от песчинок малых - до планет</a:t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 элементов состоит единых.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72330" y="3214686"/>
            <a:ext cx="9286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О</a:t>
            </a:r>
            <a:endParaRPr lang="ru-RU" sz="6600" dirty="0"/>
          </a:p>
        </p:txBody>
      </p:sp>
      <p:sp>
        <p:nvSpPr>
          <p:cNvPr id="5" name="TextBox 4"/>
          <p:cNvSpPr txBox="1"/>
          <p:nvPr/>
        </p:nvSpPr>
        <p:spPr>
          <a:xfrm>
            <a:off x="2285984" y="5143512"/>
            <a:ext cx="3337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N</a:t>
            </a:r>
            <a:endParaRPr lang="ru-RU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5214942" y="3857628"/>
            <a:ext cx="1571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Zn</a:t>
            </a:r>
            <a:endParaRPr lang="ru-RU" sz="5400" dirty="0"/>
          </a:p>
        </p:txBody>
      </p:sp>
      <p:sp>
        <p:nvSpPr>
          <p:cNvPr id="7" name="TextBox 6"/>
          <p:cNvSpPr txBox="1"/>
          <p:nvPr/>
        </p:nvSpPr>
        <p:spPr>
          <a:xfrm>
            <a:off x="1643042" y="3357562"/>
            <a:ext cx="13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Al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42844" y="357166"/>
            <a:ext cx="885831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 формула, как график трудовой,</a:t>
            </a:r>
            <a:endParaRPr lang="en-US" sz="4000" b="1" dirty="0" smtClean="0">
              <a:solidFill>
                <a:srgbClr val="0070C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Строй менделеевской системы строгой,</a:t>
            </a:r>
            <a:b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     Вокруг тебя творится мир живой,</a:t>
            </a:r>
            <a:b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Входи в него, вдыхай, руками трогай.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142852"/>
            <a:ext cx="600079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/>
              <a:t>Конкурс    №1.       О каком веществе идет речь? 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42844" y="285728"/>
            <a:ext cx="8786874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Конкурс  №2                                    Переведите с химического языка на общепринятый следующие выражения:</a:t>
            </a:r>
            <a:endParaRPr kumimoji="0" lang="ru-RU" sz="4400" b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3105835"/>
            <a:ext cx="78581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 тех пор много Н</a:t>
            </a:r>
            <a:r>
              <a:rPr lang="ru-RU" sz="4000" b="1" baseline="-30000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4000" b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 утекло.</a:t>
            </a:r>
            <a:br>
              <a:rPr lang="ru-RU" sz="4000" b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(С тех пор много воды утекло).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8662" y="214290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Демонстрация </a:t>
            </a:r>
            <a:r>
              <a:rPr lang="ru-RU" dirty="0" err="1" smtClean="0"/>
              <a:t>видеоопыта</a:t>
            </a:r>
            <a:r>
              <a:rPr lang="ru-RU" dirty="0" smtClean="0"/>
              <a:t> «Огненное </a:t>
            </a:r>
            <a:r>
              <a:rPr lang="ru-RU" dirty="0" smtClean="0"/>
              <a:t>облако в </a:t>
            </a:r>
            <a:r>
              <a:rPr lang="ru-RU" dirty="0" smtClean="0"/>
              <a:t>бутылке»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85720" y="142852"/>
            <a:ext cx="757242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Конкурс  №3.    Чайнворд «Химические элементы».</a:t>
            </a:r>
            <a:r>
              <a:rPr kumimoji="0" lang="ru-RU" sz="2800" b="0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800" b="0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(заполняется по кругу, по часовой стрелке).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://festival.1september.ru/articles/211468/ris1.jpg"/>
          <p:cNvPicPr/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" y="1643050"/>
            <a:ext cx="450056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festival.1september.ru/articles/211468/ris1_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1652587"/>
            <a:ext cx="4071966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8f3943ca8ecf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215338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3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42844" y="142853"/>
            <a:ext cx="90011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Конкурс №4.     Химическое оборудование.</a:t>
            </a:r>
            <a:endParaRPr kumimoji="0" lang="ru-RU" sz="3200" b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214282" y="642918"/>
            <a:ext cx="87154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Командам предлагается посмотреть на слайде химическую посуду и лабораторное оборудование, а затем по памяти назвать её.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54" name="Рисунок 13" descr="http://www.solo-k.ru/img/base/9/7/1354047422/13542709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1500174"/>
            <a:ext cx="1209675" cy="1247775"/>
          </a:xfrm>
          <a:prstGeom prst="rect">
            <a:avLst/>
          </a:prstGeom>
          <a:noFill/>
        </p:spPr>
      </p:pic>
      <p:pic>
        <p:nvPicPr>
          <p:cNvPr id="31753" name="Рисунок 19" descr="http://www.solo-k.ru/img/base/9/8/1354047460/135660725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2071678"/>
            <a:ext cx="1343025" cy="1162050"/>
          </a:xfrm>
          <a:prstGeom prst="rect">
            <a:avLst/>
          </a:prstGeom>
          <a:noFill/>
        </p:spPr>
      </p:pic>
      <p:pic>
        <p:nvPicPr>
          <p:cNvPr id="31752" name="Рисунок 22" descr="http://www.solo-k.ru/img/base/9/23/0/135750633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643050"/>
            <a:ext cx="1295400" cy="1266825"/>
          </a:xfrm>
          <a:prstGeom prst="rect">
            <a:avLst/>
          </a:prstGeom>
          <a:noFill/>
        </p:spPr>
      </p:pic>
      <p:pic>
        <p:nvPicPr>
          <p:cNvPr id="31751" name="Рисунок 25" descr="http://www.solo-k.ru/img/base/9/6/0/135766669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5286388"/>
            <a:ext cx="1009650" cy="1190625"/>
          </a:xfrm>
          <a:prstGeom prst="rect">
            <a:avLst/>
          </a:prstGeom>
          <a:noFill/>
        </p:spPr>
      </p:pic>
      <p:pic>
        <p:nvPicPr>
          <p:cNvPr id="31750" name="Рисунок 28" descr="http://www.solo-k.ru/img/base/9/6/0/135767749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0298" y="3857628"/>
            <a:ext cx="1209675" cy="1190625"/>
          </a:xfrm>
          <a:prstGeom prst="rect">
            <a:avLst/>
          </a:prstGeom>
          <a:noFill/>
        </p:spPr>
      </p:pic>
      <p:pic>
        <p:nvPicPr>
          <p:cNvPr id="31749" name="Рисунок 31" descr="http://www.solo-k.ru/img/base/9/17/0/135850131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86380" y="2571744"/>
            <a:ext cx="1047750" cy="1266825"/>
          </a:xfrm>
          <a:prstGeom prst="rect">
            <a:avLst/>
          </a:prstGeom>
          <a:noFill/>
        </p:spPr>
      </p:pic>
      <p:pic>
        <p:nvPicPr>
          <p:cNvPr id="31748" name="Рисунок 34" descr="http://www.solo-k.ru/img/base/9/15/0/1360512315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8596" y="3643314"/>
            <a:ext cx="323850" cy="904875"/>
          </a:xfrm>
          <a:prstGeom prst="rect">
            <a:avLst/>
          </a:prstGeom>
          <a:noFill/>
        </p:spPr>
      </p:pic>
      <p:pic>
        <p:nvPicPr>
          <p:cNvPr id="31747" name="Рисунок 37" descr="Картинки по запросу фото лабораторного штатива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786446" y="4714884"/>
            <a:ext cx="1600200" cy="1247775"/>
          </a:xfrm>
          <a:prstGeom prst="rect">
            <a:avLst/>
          </a:prstGeom>
          <a:noFill/>
        </p:spPr>
      </p:pic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0" y="4133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5781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6972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60" name="Rectangle 16"/>
          <p:cNvSpPr>
            <a:spLocks noChangeArrowheads="1"/>
          </p:cNvSpPr>
          <p:nvPr/>
        </p:nvSpPr>
        <p:spPr bwMode="auto">
          <a:xfrm>
            <a:off x="0" y="82391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0" y="9601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8f3943ca8ecf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tretch>
            <a:fillRect/>
          </a:stretch>
        </p:blipFill>
        <p:spPr>
          <a:xfrm>
            <a:off x="8215338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31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428604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Демонстрация </a:t>
            </a:r>
            <a:r>
              <a:rPr lang="ru-RU" dirty="0" err="1" smtClean="0"/>
              <a:t>видеоопыта</a:t>
            </a:r>
            <a:r>
              <a:rPr lang="ru-RU" dirty="0" smtClean="0"/>
              <a:t> </a:t>
            </a:r>
            <a:r>
              <a:rPr lang="ru-RU" dirty="0" smtClean="0"/>
              <a:t>«Пена </a:t>
            </a:r>
            <a:r>
              <a:rPr lang="ru-RU" dirty="0" smtClean="0"/>
              <a:t>от перекиси </a:t>
            </a:r>
            <a:r>
              <a:rPr lang="ru-RU" dirty="0" smtClean="0"/>
              <a:t>водорода»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243</Words>
  <Application>Microsoft Office PowerPoint</Application>
  <PresentationFormat>Экран (4:3)</PresentationFormat>
  <Paragraphs>65</Paragraphs>
  <Slides>12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31</cp:revision>
  <dcterms:created xsi:type="dcterms:W3CDTF">2016-11-26T09:16:36Z</dcterms:created>
  <dcterms:modified xsi:type="dcterms:W3CDTF">2017-01-09T15:32:38Z</dcterms:modified>
</cp:coreProperties>
</file>